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9" r:id="rId7"/>
    <p:sldId id="260" r:id="rId8"/>
    <p:sldId id="263" r:id="rId9"/>
    <p:sldId id="262" r:id="rId10"/>
    <p:sldId id="265" r:id="rId11"/>
    <p:sldId id="264" r:id="rId12"/>
    <p:sldId id="274" r:id="rId13"/>
    <p:sldId id="268" r:id="rId14"/>
    <p:sldId id="269" r:id="rId15"/>
    <p:sldId id="270" r:id="rId16"/>
    <p:sldId id="271" r:id="rId17"/>
    <p:sldId id="275" r:id="rId18"/>
    <p:sldId id="273"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nl-NL" smtClean="0"/>
              <a:t>Klik om de stijl te bewerken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‹nr.›</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2/7/2020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nl-NL" smtClean="0"/>
              <a:t>Klik om de stijl te bewerken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29166" y="2974448"/>
            <a:ext cx="4645152" cy="2493876"/>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094337" y="2971669"/>
            <a:ext cx="4645152" cy="2487193"/>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nl-NL" smtClean="0"/>
              <a:t>Klik om de stijl te bewerken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2/7/2020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‹nr.›</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2/7/2020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www.google.nl/url?sa=i&amp;rct=j&amp;q=&amp;esrc=s&amp;source=images&amp;cd=&amp;cad=rja&amp;uact=8&amp;ved=2ahUKEwj00J7nk6XZAhWG2qQKHc_yCzQQjRx6BAgAEAY&amp;url=https://www.aduis.nl/wol-quickstep-50-g,-kleurenmix-neon-art910677.aspx&amp;psig=AOvVaw1SB94fkngjVEiDhsLCeKlI&amp;ust=1518689070502925" TargetMode="External"/><Relationship Id="rId3" Type="http://schemas.openxmlformats.org/officeDocument/2006/relationships/image" Target="../media/image6.jpeg"/><Relationship Id="rId7" Type="http://schemas.openxmlformats.org/officeDocument/2006/relationships/hyperlink" Target="https://www.google.nl/url?sa=i&amp;rct=j&amp;q=&amp;esrc=s&amp;source=images&amp;cd=&amp;cad=rja&amp;uact=8&amp;ved=2ahUKEwiy4o3SkqXZAhXDKewKHd9cAwYQjRx6BAgAEAY&amp;url=https://www.matson.nl/fournituren/meten-en-markeren.html&amp;psig=AOvVaw3hXZZXgpdHyijk7Kom1BTr&amp;ust=1518688757521876" TargetMode="External"/><Relationship Id="rId12" Type="http://schemas.openxmlformats.org/officeDocument/2006/relationships/image" Target="../media/image11.png"/><Relationship Id="rId2" Type="http://schemas.openxmlformats.org/officeDocument/2006/relationships/hyperlink" Target="https://www.google.nl/url?sa=i&amp;rct=j&amp;q=&amp;esrc=s&amp;source=images&amp;cd=&amp;cad=rja&amp;uact=8&amp;ved=2ahUKEwjCoYWTkqXZAhVEqaQKHTJZDSwQjRx6BAgAEAY&amp;url=https://www.fun.be/houten-trein-met-stapelblokjes.html&amp;psig=AOvVaw1x_vO_CVFx4rASH-fkcAqU&amp;ust=1518688625851893" TargetMode="External"/><Relationship Id="rId16"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google.nl/url?sa=i&amp;rct=j&amp;q=&amp;esrc=s&amp;source=images&amp;cd=&amp;cad=rja&amp;uact=8&amp;ved=2ahUKEwip-bThkqXZAhWQJuwKHbkbCzUQjRx6BAgAEAY&amp;url=https://www.hout-cv.eu/&amp;psig=AOvVaw3-teLDOv7iI2VOT4KwwkjX&amp;ust=1518688789199040" TargetMode="External"/><Relationship Id="rId5" Type="http://schemas.openxmlformats.org/officeDocument/2006/relationships/image" Target="../media/image7.jpeg"/><Relationship Id="rId15" Type="http://schemas.openxmlformats.org/officeDocument/2006/relationships/image" Target="../media/image13.png"/><Relationship Id="rId10" Type="http://schemas.openxmlformats.org/officeDocument/2006/relationships/image" Target="../media/image10.jpeg"/><Relationship Id="rId4" Type="http://schemas.openxmlformats.org/officeDocument/2006/relationships/hyperlink" Target="https://www.google.nl/url?sa=i&amp;rct=j&amp;q=&amp;esrc=s&amp;source=images&amp;cd=&amp;cad=rja&amp;uact=8&amp;ved=2ahUKEwimxOi_kqXZAhUB3qQKHYFzCCsQjRx6BAgAEAY&amp;url=https://www.fopshop.nl/prod/politiepet-kind/1698&amp;psig=AOvVaw1jQJrX3orrHO8Cku5h0RRn&amp;ust=1518688717544909" TargetMode="External"/><Relationship Id="rId9" Type="http://schemas.openxmlformats.org/officeDocument/2006/relationships/hyperlink" Target="https://www.google.nl/url?sa=i&amp;rct=j&amp;q=&amp;esrc=s&amp;source=images&amp;cd=&amp;cad=rja&amp;uact=8&amp;ved=2ahUKEwjzhoq0kqXZAhWEKewKHWc_AQ4QjRx6BAgAEAY&amp;url=https://www.wehkamp.nl/tuin-klussen/klusaccessoires/handgereedschap/stanley-blue-strike-hamer/C30_8HW_HG7_546120/&amp;psig=AOvVaw1apzhBmiv_K6k46G2Mp0cI&amp;ust=1518688692788758" TargetMode="External"/><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Ontwikkelingsgericht werken</a:t>
            </a:r>
            <a:endParaRPr lang="nl-NL" dirty="0"/>
          </a:p>
        </p:txBody>
      </p:sp>
      <p:sp>
        <p:nvSpPr>
          <p:cNvPr id="3" name="Ondertitel 2"/>
          <p:cNvSpPr>
            <a:spLocks noGrp="1"/>
          </p:cNvSpPr>
          <p:nvPr>
            <p:ph type="subTitle" idx="1"/>
          </p:nvPr>
        </p:nvSpPr>
        <p:spPr/>
        <p:txBody>
          <a:bodyPr/>
          <a:lstStyle/>
          <a:p>
            <a:r>
              <a:rPr lang="nl-NL" dirty="0" smtClean="0"/>
              <a:t>Les 1</a:t>
            </a:r>
          </a:p>
          <a:p>
            <a:r>
              <a:rPr lang="nl-NL" dirty="0" smtClean="0"/>
              <a:t>Pien Buls</a:t>
            </a:r>
            <a:endParaRPr lang="nl-NL" dirty="0"/>
          </a:p>
        </p:txBody>
      </p:sp>
    </p:spTree>
    <p:extLst>
      <p:ext uri="{BB962C8B-B14F-4D97-AF65-F5344CB8AC3E}">
        <p14:creationId xmlns:p14="http://schemas.microsoft.com/office/powerpoint/2010/main" val="394460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Ontdek en speel </a:t>
            </a:r>
            <a:endParaRPr lang="nl-NL" dirty="0"/>
          </a:p>
        </p:txBody>
      </p:sp>
      <p:graphicFrame>
        <p:nvGraphicFramePr>
          <p:cNvPr id="4" name="Tabel 3"/>
          <p:cNvGraphicFramePr>
            <a:graphicFrameLocks noGrp="1"/>
          </p:cNvGraphicFramePr>
          <p:nvPr>
            <p:extLst/>
          </p:nvPr>
        </p:nvGraphicFramePr>
        <p:xfrm>
          <a:off x="583560" y="3210060"/>
          <a:ext cx="3079932" cy="2648979"/>
        </p:xfrm>
        <a:graphic>
          <a:graphicData uri="http://schemas.openxmlformats.org/drawingml/2006/table">
            <a:tbl>
              <a:tblPr firstRow="1" bandRow="1">
                <a:tableStyleId>{5C22544A-7EE6-4342-B048-85BDC9FD1C3A}</a:tableStyleId>
              </a:tblPr>
              <a:tblGrid>
                <a:gridCol w="3079932">
                  <a:extLst>
                    <a:ext uri="{9D8B030D-6E8A-4147-A177-3AD203B41FA5}">
                      <a16:colId xmlns:a16="http://schemas.microsoft.com/office/drawing/2014/main" val="2257048754"/>
                    </a:ext>
                  </a:extLst>
                </a:gridCol>
              </a:tblGrid>
              <a:tr h="621456">
                <a:tc>
                  <a:txBody>
                    <a:bodyPr/>
                    <a:lstStyle/>
                    <a:p>
                      <a:pPr algn="ctr"/>
                      <a:r>
                        <a:rPr lang="nl-NL" dirty="0" smtClean="0"/>
                        <a:t>Spelmateriaal met eenduidig</a:t>
                      </a:r>
                      <a:r>
                        <a:rPr lang="nl-NL" baseline="0" dirty="0" smtClean="0"/>
                        <a:t> doel</a:t>
                      </a:r>
                      <a:endParaRPr lang="nl-NL" dirty="0"/>
                    </a:p>
                  </a:txBody>
                  <a:tcPr/>
                </a:tc>
                <a:extLst>
                  <a:ext uri="{0D108BD9-81ED-4DB2-BD59-A6C34878D82A}">
                    <a16:rowId xmlns:a16="http://schemas.microsoft.com/office/drawing/2014/main" val="496154887"/>
                  </a:ext>
                </a:extLst>
              </a:tr>
              <a:tr h="2008899">
                <a:tc>
                  <a:txBody>
                    <a:bodyPr/>
                    <a:lstStyle/>
                    <a:p>
                      <a:r>
                        <a:rPr lang="nl-NL" dirty="0" smtClean="0"/>
                        <a:t>Plezier maken </a:t>
                      </a:r>
                    </a:p>
                    <a:p>
                      <a:endParaRPr lang="nl-NL" dirty="0" smtClean="0"/>
                    </a:p>
                    <a:p>
                      <a:r>
                        <a:rPr lang="nl-NL" dirty="0" smtClean="0"/>
                        <a:t>Vaste inhoud:</a:t>
                      </a:r>
                      <a:r>
                        <a:rPr lang="nl-NL" baseline="0" dirty="0" smtClean="0"/>
                        <a:t> verhalen ontstaan gemakkelijk </a:t>
                      </a:r>
                      <a:endParaRPr lang="nl-NL" dirty="0"/>
                    </a:p>
                  </a:txBody>
                  <a:tcPr/>
                </a:tc>
                <a:extLst>
                  <a:ext uri="{0D108BD9-81ED-4DB2-BD59-A6C34878D82A}">
                    <a16:rowId xmlns:a16="http://schemas.microsoft.com/office/drawing/2014/main" val="3000664680"/>
                  </a:ext>
                </a:extLst>
              </a:tr>
            </a:tbl>
          </a:graphicData>
        </a:graphic>
      </p:graphicFrame>
      <p:graphicFrame>
        <p:nvGraphicFramePr>
          <p:cNvPr id="5" name="Tabel 4"/>
          <p:cNvGraphicFramePr>
            <a:graphicFrameLocks noGrp="1"/>
          </p:cNvGraphicFramePr>
          <p:nvPr>
            <p:extLst/>
          </p:nvPr>
        </p:nvGraphicFramePr>
        <p:xfrm>
          <a:off x="4020883" y="3183859"/>
          <a:ext cx="3079932" cy="2651760"/>
        </p:xfrm>
        <a:graphic>
          <a:graphicData uri="http://schemas.openxmlformats.org/drawingml/2006/table">
            <a:tbl>
              <a:tblPr firstRow="1" bandRow="1">
                <a:tableStyleId>{93296810-A885-4BE3-A3E7-6D5BEEA58F35}</a:tableStyleId>
              </a:tblPr>
              <a:tblGrid>
                <a:gridCol w="3079932">
                  <a:extLst>
                    <a:ext uri="{9D8B030D-6E8A-4147-A177-3AD203B41FA5}">
                      <a16:colId xmlns:a16="http://schemas.microsoft.com/office/drawing/2014/main" val="2257048754"/>
                    </a:ext>
                  </a:extLst>
                </a:gridCol>
              </a:tblGrid>
              <a:tr h="621456">
                <a:tc>
                  <a:txBody>
                    <a:bodyPr/>
                    <a:lstStyle/>
                    <a:p>
                      <a:pPr algn="ctr"/>
                      <a:r>
                        <a:rPr lang="nl-NL" dirty="0" smtClean="0"/>
                        <a:t>Concreet materiaal dat de wereld representeert</a:t>
                      </a:r>
                      <a:endParaRPr lang="nl-NL" dirty="0"/>
                    </a:p>
                  </a:txBody>
                  <a:tcPr/>
                </a:tc>
                <a:extLst>
                  <a:ext uri="{0D108BD9-81ED-4DB2-BD59-A6C34878D82A}">
                    <a16:rowId xmlns:a16="http://schemas.microsoft.com/office/drawing/2014/main" val="496154887"/>
                  </a:ext>
                </a:extLst>
              </a:tr>
              <a:tr h="2008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Beeld de grote mensen wereld uit</a:t>
                      </a:r>
                    </a:p>
                    <a:p>
                      <a:endParaRPr lang="nl-NL" dirty="0" smtClean="0"/>
                    </a:p>
                    <a:p>
                      <a:r>
                        <a:rPr lang="nl-NL" dirty="0" smtClean="0"/>
                        <a:t>De ervaring</a:t>
                      </a:r>
                      <a:r>
                        <a:rPr lang="nl-NL" baseline="0" dirty="0" smtClean="0"/>
                        <a:t> van het kind geeft richting aan het spel: verkennen van de wereld </a:t>
                      </a:r>
                      <a:endParaRPr lang="nl-NL" dirty="0"/>
                    </a:p>
                  </a:txBody>
                  <a:tcPr/>
                </a:tc>
                <a:extLst>
                  <a:ext uri="{0D108BD9-81ED-4DB2-BD59-A6C34878D82A}">
                    <a16:rowId xmlns:a16="http://schemas.microsoft.com/office/drawing/2014/main" val="3000664680"/>
                  </a:ext>
                </a:extLst>
              </a:tr>
            </a:tbl>
          </a:graphicData>
        </a:graphic>
      </p:graphicFrame>
      <p:graphicFrame>
        <p:nvGraphicFramePr>
          <p:cNvPr id="6" name="Tabel 5"/>
          <p:cNvGraphicFramePr>
            <a:graphicFrameLocks noGrp="1"/>
          </p:cNvGraphicFramePr>
          <p:nvPr>
            <p:extLst/>
          </p:nvPr>
        </p:nvGraphicFramePr>
        <p:xfrm>
          <a:off x="7458206" y="3210060"/>
          <a:ext cx="3079932" cy="2648979"/>
        </p:xfrm>
        <a:graphic>
          <a:graphicData uri="http://schemas.openxmlformats.org/drawingml/2006/table">
            <a:tbl>
              <a:tblPr firstRow="1" bandRow="1">
                <a:tableStyleId>{00A15C55-8517-42AA-B614-E9B94910E393}</a:tableStyleId>
              </a:tblPr>
              <a:tblGrid>
                <a:gridCol w="3079932">
                  <a:extLst>
                    <a:ext uri="{9D8B030D-6E8A-4147-A177-3AD203B41FA5}">
                      <a16:colId xmlns:a16="http://schemas.microsoft.com/office/drawing/2014/main" val="2257048754"/>
                    </a:ext>
                  </a:extLst>
                </a:gridCol>
              </a:tblGrid>
              <a:tr h="621456">
                <a:tc>
                  <a:txBody>
                    <a:bodyPr/>
                    <a:lstStyle/>
                    <a:p>
                      <a:pPr algn="ctr"/>
                      <a:r>
                        <a:rPr lang="nl-NL" dirty="0" smtClean="0"/>
                        <a:t>Materiaal dat van alles kan voorstellen</a:t>
                      </a:r>
                      <a:endParaRPr lang="nl-NL" dirty="0"/>
                    </a:p>
                  </a:txBody>
                  <a:tcPr/>
                </a:tc>
                <a:extLst>
                  <a:ext uri="{0D108BD9-81ED-4DB2-BD59-A6C34878D82A}">
                    <a16:rowId xmlns:a16="http://schemas.microsoft.com/office/drawing/2014/main" val="496154887"/>
                  </a:ext>
                </a:extLst>
              </a:tr>
              <a:tr h="2008899">
                <a:tc>
                  <a:txBody>
                    <a:bodyPr/>
                    <a:lstStyle/>
                    <a:p>
                      <a:r>
                        <a:rPr lang="nl-NL" dirty="0" smtClean="0"/>
                        <a:t>Ongevormd</a:t>
                      </a:r>
                      <a:r>
                        <a:rPr lang="nl-NL" baseline="0" dirty="0" smtClean="0"/>
                        <a:t> materiaal: fantasie nodig</a:t>
                      </a:r>
                    </a:p>
                    <a:p>
                      <a:endParaRPr lang="nl-NL" dirty="0" smtClean="0"/>
                    </a:p>
                    <a:p>
                      <a:r>
                        <a:rPr lang="nl-NL" dirty="0" smtClean="0"/>
                        <a:t>Interesse en voorkeur van het kind geven richting aan het spel; verbeelden </a:t>
                      </a:r>
                      <a:endParaRPr lang="nl-NL" dirty="0"/>
                    </a:p>
                  </a:txBody>
                  <a:tcPr/>
                </a:tc>
                <a:extLst>
                  <a:ext uri="{0D108BD9-81ED-4DB2-BD59-A6C34878D82A}">
                    <a16:rowId xmlns:a16="http://schemas.microsoft.com/office/drawing/2014/main" val="3000664680"/>
                  </a:ext>
                </a:extLst>
              </a:tr>
            </a:tbl>
          </a:graphicData>
        </a:graphic>
      </p:graphicFrame>
      <p:sp>
        <p:nvSpPr>
          <p:cNvPr id="8" name="Tekstvak 7"/>
          <p:cNvSpPr txBox="1"/>
          <p:nvPr/>
        </p:nvSpPr>
        <p:spPr>
          <a:xfrm>
            <a:off x="672353" y="2169459"/>
            <a:ext cx="4213156" cy="646331"/>
          </a:xfrm>
          <a:prstGeom prst="rect">
            <a:avLst/>
          </a:prstGeom>
          <a:noFill/>
        </p:spPr>
        <p:txBody>
          <a:bodyPr wrap="square" rtlCol="0">
            <a:spAutoFit/>
          </a:bodyPr>
          <a:lstStyle/>
          <a:p>
            <a:r>
              <a:rPr lang="nl-NL" b="1" dirty="0" smtClean="0"/>
              <a:t>Drie soorten materiaal: </a:t>
            </a:r>
          </a:p>
          <a:p>
            <a:r>
              <a:rPr lang="nl-NL" dirty="0" smtClean="0"/>
              <a:t>Welk spel komt naar voren?</a:t>
            </a:r>
          </a:p>
        </p:txBody>
      </p:sp>
      <p:sp>
        <p:nvSpPr>
          <p:cNvPr id="3" name="Tekstvak 2"/>
          <p:cNvSpPr txBox="1"/>
          <p:nvPr/>
        </p:nvSpPr>
        <p:spPr>
          <a:xfrm>
            <a:off x="8177349" y="1550126"/>
            <a:ext cx="2708365" cy="1200329"/>
          </a:xfrm>
          <a:prstGeom prst="rect">
            <a:avLst/>
          </a:prstGeom>
          <a:solidFill>
            <a:schemeClr val="accent3">
              <a:lumMod val="60000"/>
              <a:lumOff val="40000"/>
            </a:schemeClr>
          </a:solidFill>
        </p:spPr>
        <p:txBody>
          <a:bodyPr wrap="square" rtlCol="0">
            <a:spAutoFit/>
          </a:bodyPr>
          <a:lstStyle/>
          <a:p>
            <a:r>
              <a:rPr lang="nl-NL" dirty="0" smtClean="0"/>
              <a:t>Maak aantekeningen. </a:t>
            </a:r>
          </a:p>
          <a:p>
            <a:r>
              <a:rPr lang="nl-NL" dirty="0" smtClean="0"/>
              <a:t>Straks op basis van vorige afbeeldingen</a:t>
            </a:r>
          </a:p>
          <a:p>
            <a:r>
              <a:rPr lang="nl-NL" dirty="0" smtClean="0"/>
              <a:t>Koppeling maken</a:t>
            </a:r>
            <a:endParaRPr lang="nl-NL" dirty="0"/>
          </a:p>
        </p:txBody>
      </p:sp>
    </p:spTree>
    <p:extLst>
      <p:ext uri="{BB962C8B-B14F-4D97-AF65-F5344CB8AC3E}">
        <p14:creationId xmlns:p14="http://schemas.microsoft.com/office/powerpoint/2010/main" val="63836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
            </a:r>
            <a:br>
              <a:rPr lang="nl-NL" b="1" dirty="0" smtClean="0"/>
            </a:br>
            <a:r>
              <a:rPr lang="nl-NL" b="1" dirty="0" smtClean="0"/>
              <a:t>Verschillende Spelvormen</a:t>
            </a:r>
            <a:r>
              <a:rPr lang="nl-NL" b="1" dirty="0"/>
              <a:t/>
            </a:r>
            <a:br>
              <a:rPr lang="nl-NL" b="1" dirty="0"/>
            </a:br>
            <a:endParaRPr lang="nl-NL" dirty="0"/>
          </a:p>
        </p:txBody>
      </p:sp>
      <p:sp>
        <p:nvSpPr>
          <p:cNvPr id="3" name="Tijdelijke aanduiding voor inhoud 2"/>
          <p:cNvSpPr>
            <a:spLocks noGrp="1"/>
          </p:cNvSpPr>
          <p:nvPr>
            <p:ph idx="1"/>
          </p:nvPr>
        </p:nvSpPr>
        <p:spPr>
          <a:xfrm>
            <a:off x="783771" y="1853754"/>
            <a:ext cx="10271083" cy="4367651"/>
          </a:xfrm>
        </p:spPr>
        <p:txBody>
          <a:bodyPr>
            <a:normAutofit fontScale="55000" lnSpcReduction="20000"/>
          </a:bodyPr>
          <a:lstStyle/>
          <a:p>
            <a:pPr marL="0" indent="0">
              <a:buNone/>
            </a:pPr>
            <a:r>
              <a:rPr lang="nl-NL" sz="2900" dirty="0" smtClean="0"/>
              <a:t>Spelvormen </a:t>
            </a:r>
            <a:r>
              <a:rPr lang="nl-NL" sz="2900" dirty="0"/>
              <a:t>zijn de diverse soorten van spel waardoor kinderen leren. Er zijn verschillende spelvormen</a:t>
            </a:r>
            <a:r>
              <a:rPr lang="nl-NL" sz="2900" dirty="0" smtClean="0"/>
              <a:t>:</a:t>
            </a:r>
            <a:endParaRPr lang="nl-NL" sz="2900" dirty="0"/>
          </a:p>
          <a:p>
            <a:r>
              <a:rPr lang="nl-NL" sz="2900" dirty="0"/>
              <a:t>Bij </a:t>
            </a:r>
            <a:r>
              <a:rPr lang="nl-NL" sz="2900" b="1" dirty="0"/>
              <a:t>oefenspel</a:t>
            </a:r>
            <a:r>
              <a:rPr lang="nl-NL" sz="2900" dirty="0"/>
              <a:t> probeert een kind een beweging onder de knie te krijgen. Daardoor leert hij zijn eigen lichaam kennen en zijn spieren en motoriek ontwikkelen.</a:t>
            </a:r>
          </a:p>
          <a:p>
            <a:r>
              <a:rPr lang="nl-NL" sz="2900" dirty="0"/>
              <a:t>Bij </a:t>
            </a:r>
            <a:r>
              <a:rPr lang="nl-NL" sz="2900" b="1" dirty="0"/>
              <a:t>experimenteerspel</a:t>
            </a:r>
            <a:r>
              <a:rPr lang="nl-NL" sz="2900" dirty="0"/>
              <a:t> ervaart een kind de wereld en ontdekt het eigenschappen van zichzelf, andere mensen, dieren of dingen.</a:t>
            </a:r>
          </a:p>
          <a:p>
            <a:r>
              <a:rPr lang="nl-NL" sz="2900" dirty="0">
                <a:solidFill>
                  <a:srgbClr val="FF0000"/>
                </a:solidFill>
              </a:rPr>
              <a:t>Onder </a:t>
            </a:r>
            <a:r>
              <a:rPr lang="nl-NL" sz="2900" b="1" dirty="0">
                <a:solidFill>
                  <a:srgbClr val="FF0000"/>
                </a:solidFill>
              </a:rPr>
              <a:t>constructiespel</a:t>
            </a:r>
            <a:r>
              <a:rPr lang="nl-NL" sz="2900" dirty="0">
                <a:solidFill>
                  <a:srgbClr val="FF0000"/>
                </a:solidFill>
              </a:rPr>
              <a:t> valt het vervormen, samenvoegen of hergroeperen van materiaal, bijvoorbeeld klei of blokken. Kinderen krijgen hierdoor zicht op ruimtelijke verhoudingen.</a:t>
            </a:r>
          </a:p>
          <a:p>
            <a:r>
              <a:rPr lang="nl-NL" sz="2900" dirty="0"/>
              <a:t>Bij </a:t>
            </a:r>
            <a:r>
              <a:rPr lang="nl-NL" sz="2900" b="1" dirty="0"/>
              <a:t>rollenspel</a:t>
            </a:r>
            <a:r>
              <a:rPr lang="nl-NL" sz="2900" dirty="0"/>
              <a:t> ervaart een kind hoe het is om zich in een bepaalde situatie te gedragen. Kinderen leren hierdoor situaties en het gedrag van mensen kennen. Ook leren ze voelen hoe het is om iemand te zijn en om dingen te doen.</a:t>
            </a:r>
          </a:p>
          <a:p>
            <a:r>
              <a:rPr lang="nl-NL" sz="2900" dirty="0"/>
              <a:t>Onder </a:t>
            </a:r>
            <a:r>
              <a:rPr lang="nl-NL" sz="2900" b="1" dirty="0"/>
              <a:t>regelspel</a:t>
            </a:r>
            <a:r>
              <a:rPr lang="nl-NL" sz="2900" dirty="0"/>
              <a:t> vallen de gecoördineerde groepsspelen, waar regels bij van toepassing zijn, zoals slagbal. Kinderen leren hierdoor regels en afspraken toepassen en samenwerken.</a:t>
            </a:r>
          </a:p>
          <a:p>
            <a:r>
              <a:rPr lang="nl-NL" sz="2900" dirty="0"/>
              <a:t>Bij </a:t>
            </a:r>
            <a:r>
              <a:rPr lang="nl-NL" sz="2900" b="1" dirty="0" smtClean="0"/>
              <a:t>receptief</a:t>
            </a:r>
            <a:r>
              <a:rPr lang="nl-NL" sz="2900" dirty="0" smtClean="0"/>
              <a:t> </a:t>
            </a:r>
            <a:r>
              <a:rPr lang="nl-NL" sz="2900" dirty="0"/>
              <a:t>spel neemt een kind informatie vanuit de buitenwereld op en verwerkt dat in zijn spel. Kinderen leren hierbij informatie verwerken.</a:t>
            </a:r>
          </a:p>
          <a:p>
            <a:endParaRPr lang="nl-NL" dirty="0"/>
          </a:p>
        </p:txBody>
      </p:sp>
    </p:spTree>
    <p:extLst>
      <p:ext uri="{BB962C8B-B14F-4D97-AF65-F5344CB8AC3E}">
        <p14:creationId xmlns:p14="http://schemas.microsoft.com/office/powerpoint/2010/main" val="44523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Constructiespel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7649" y="335822"/>
            <a:ext cx="3600395" cy="27002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34341">
            <a:off x="4436641" y="1502021"/>
            <a:ext cx="3401786" cy="27214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303" y="3773400"/>
            <a:ext cx="3814406" cy="25404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3301" y="3036119"/>
            <a:ext cx="2381250" cy="2238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vak 7"/>
          <p:cNvSpPr txBox="1"/>
          <p:nvPr/>
        </p:nvSpPr>
        <p:spPr>
          <a:xfrm>
            <a:off x="35998" y="1384777"/>
            <a:ext cx="4336883" cy="3970318"/>
          </a:xfrm>
          <a:prstGeom prst="rect">
            <a:avLst/>
          </a:prstGeom>
          <a:noFill/>
        </p:spPr>
        <p:txBody>
          <a:bodyPr wrap="square" rtlCol="0">
            <a:spAutoFit/>
          </a:bodyPr>
          <a:lstStyle/>
          <a:p>
            <a:pPr marL="285750" indent="-285750">
              <a:buFont typeface="Wingdings" panose="05000000000000000000" pitchFamily="2" charset="2"/>
              <a:buChar char="q"/>
            </a:pPr>
            <a:r>
              <a:rPr lang="nl-NL" dirty="0" smtClean="0"/>
              <a:t>Wat voor spel roept het materiaal op?</a:t>
            </a:r>
          </a:p>
          <a:p>
            <a:pPr marL="285750" indent="-285750">
              <a:buFont typeface="Wingdings" panose="05000000000000000000" pitchFamily="2" charset="2"/>
              <a:buChar char="q"/>
            </a:pPr>
            <a:r>
              <a:rPr lang="nl-NL" dirty="0" smtClean="0"/>
              <a:t>Wat voor soort materiaal is het?</a:t>
            </a:r>
          </a:p>
          <a:p>
            <a:pPr marL="285750" indent="-285750">
              <a:buFont typeface="Wingdings" panose="05000000000000000000" pitchFamily="2" charset="2"/>
              <a:buChar char="q"/>
            </a:pPr>
            <a:r>
              <a:rPr lang="nl-NL" dirty="0" smtClean="0"/>
              <a:t>Wat zegt dit spel over het kind?</a:t>
            </a:r>
          </a:p>
          <a:p>
            <a:pPr marL="285750" indent="-285750">
              <a:buFont typeface="Wingdings" panose="05000000000000000000" pitchFamily="2" charset="2"/>
              <a:buChar char="q"/>
            </a:pPr>
            <a:r>
              <a:rPr lang="nl-NL" dirty="0" smtClean="0"/>
              <a:t>Hoe zou je kunnen doorgaan op dit spel van het kind? Welke KANSEN zie je?</a:t>
            </a:r>
          </a:p>
          <a:p>
            <a:pPr marL="285750" indent="-285750">
              <a:buFont typeface="Wingdings" panose="05000000000000000000" pitchFamily="2" charset="2"/>
              <a:buChar char="q"/>
            </a:pPr>
            <a:r>
              <a:rPr lang="nl-NL" dirty="0" smtClean="0"/>
              <a:t>Is het materiaal voldoende uitdagend voor het kind? Of heeft het kind meer of ander materiaal nodig? Hoe zie je dat?</a:t>
            </a:r>
          </a:p>
          <a:p>
            <a:pPr marL="285750" indent="-285750">
              <a:buFont typeface="Wingdings" panose="05000000000000000000" pitchFamily="2" charset="2"/>
              <a:buChar char="q"/>
            </a:pPr>
            <a:r>
              <a:rPr lang="nl-NL" dirty="0" smtClean="0"/>
              <a:t>Wanneer zie je dat het kind aan iets meer/nieuws toe is? </a:t>
            </a:r>
            <a:endParaRPr lang="nl-NL" dirty="0"/>
          </a:p>
          <a:p>
            <a:pPr marL="285750" indent="-285750">
              <a:buFont typeface="Wingdings" panose="05000000000000000000" pitchFamily="2" charset="2"/>
              <a:buChar char="q"/>
            </a:pPr>
            <a:r>
              <a:rPr lang="nl-NL" dirty="0" smtClean="0"/>
              <a:t>Geef je kinderen de kans om te exploreren, te ontdekken en te verkennen? Waarom? En hoe doe je dat?</a:t>
            </a:r>
          </a:p>
          <a:p>
            <a:endParaRPr lang="nl-NL" dirty="0"/>
          </a:p>
        </p:txBody>
      </p:sp>
      <p:sp>
        <p:nvSpPr>
          <p:cNvPr id="9" name="Ovaal 8"/>
          <p:cNvSpPr/>
          <p:nvPr/>
        </p:nvSpPr>
        <p:spPr>
          <a:xfrm>
            <a:off x="4635876" y="3773399"/>
            <a:ext cx="615393" cy="5980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10524771" y="2242146"/>
            <a:ext cx="618309" cy="5527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p:cNvSpPr/>
          <p:nvPr/>
        </p:nvSpPr>
        <p:spPr>
          <a:xfrm>
            <a:off x="6253216" y="5704114"/>
            <a:ext cx="626555" cy="60974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5-puntige ster 11"/>
          <p:cNvSpPr/>
          <p:nvPr/>
        </p:nvSpPr>
        <p:spPr>
          <a:xfrm>
            <a:off x="9849708" y="4435143"/>
            <a:ext cx="926022" cy="81612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6901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smtClean="0"/>
              <a:t>Het verbinden van taal en spel </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smtClean="0"/>
              <a:t>Taalontwikkeling van het kind volgens de SLO-UvA doelen </a:t>
            </a:r>
          </a:p>
          <a:p>
            <a:pPr marL="0" indent="0">
              <a:buNone/>
            </a:pPr>
            <a:endParaRPr lang="nl-NL" dirty="0"/>
          </a:p>
          <a:p>
            <a:pPr marL="0" indent="0">
              <a:buNone/>
            </a:pPr>
            <a:r>
              <a:rPr lang="nl-NL" b="1" dirty="0" smtClean="0"/>
              <a:t>Welke </a:t>
            </a:r>
            <a:r>
              <a:rPr lang="nl-NL" b="1" dirty="0"/>
              <a:t>manieren zijn er om het spel te verbinden:</a:t>
            </a:r>
          </a:p>
          <a:p>
            <a:pPr>
              <a:buFontTx/>
              <a:buChar char="-"/>
            </a:pPr>
            <a:r>
              <a:rPr lang="nl-NL" dirty="0" smtClean="0"/>
              <a:t>Praten/ contact maken (4 </a:t>
            </a:r>
            <a:r>
              <a:rPr lang="nl-NL" dirty="0"/>
              <a:t>soorten)</a:t>
            </a:r>
          </a:p>
          <a:p>
            <a:pPr>
              <a:buFontTx/>
              <a:buChar char="-"/>
            </a:pPr>
            <a:r>
              <a:rPr lang="nl-NL" dirty="0"/>
              <a:t>Kinderen betrekken, sociaal </a:t>
            </a:r>
          </a:p>
          <a:p>
            <a:pPr>
              <a:buFontTx/>
              <a:buChar char="-"/>
            </a:pPr>
            <a:r>
              <a:rPr lang="nl-NL" dirty="0"/>
              <a:t>Na doen van het spel</a:t>
            </a:r>
          </a:p>
          <a:p>
            <a:pPr>
              <a:buFontTx/>
              <a:buChar char="-"/>
            </a:pPr>
            <a:r>
              <a:rPr lang="nl-NL" dirty="0"/>
              <a:t>Mee te spelen </a:t>
            </a:r>
            <a:endParaRPr lang="nl-NL" dirty="0" smtClean="0"/>
          </a:p>
          <a:p>
            <a:pPr marL="0" indent="0">
              <a:buNone/>
            </a:pPr>
            <a:endParaRPr lang="nl-NL" dirty="0"/>
          </a:p>
          <a:p>
            <a:pPr marL="0" indent="0">
              <a:buNone/>
            </a:pPr>
            <a:r>
              <a:rPr lang="nl-NL" b="1" dirty="0"/>
              <a:t>Tekst lezen: Verkennen, verbinden en verrijken </a:t>
            </a:r>
            <a:r>
              <a:rPr lang="nl-NL" b="1" dirty="0" smtClean="0"/>
              <a:t> + </a:t>
            </a:r>
            <a:r>
              <a:rPr lang="nl-NL" b="1" dirty="0"/>
              <a:t>SLO/UvA- doelen 'Taakontwikkeling van het jonge kind'</a:t>
            </a:r>
            <a:endParaRPr lang="nl-NL" b="1" dirty="0"/>
          </a:p>
          <a:p>
            <a:pPr marL="0" indent="0">
              <a:buNone/>
            </a:pPr>
            <a:endParaRPr lang="nl-NL" b="1" dirty="0"/>
          </a:p>
          <a:p>
            <a:pPr marL="0" indent="0">
              <a:buNone/>
            </a:pPr>
            <a:endParaRPr lang="nl-NL" b="1" dirty="0" smtClean="0"/>
          </a:p>
        </p:txBody>
      </p:sp>
    </p:spTree>
    <p:extLst>
      <p:ext uri="{BB962C8B-B14F-4D97-AF65-F5344CB8AC3E}">
        <p14:creationId xmlns:p14="http://schemas.microsoft.com/office/powerpoint/2010/main" val="405256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Praten met kinderen </a:t>
            </a:r>
            <a:br>
              <a:rPr lang="nl-NL" dirty="0" smtClean="0"/>
            </a:br>
            <a:r>
              <a:rPr lang="nl-NL" dirty="0" smtClean="0"/>
              <a:t>soorten praten </a:t>
            </a:r>
            <a:endParaRPr lang="nl-NL" dirty="0"/>
          </a:p>
        </p:txBody>
      </p:sp>
      <p:sp>
        <p:nvSpPr>
          <p:cNvPr id="3" name="Tijdelijke aanduiding voor inhoud 2"/>
          <p:cNvSpPr>
            <a:spLocks noGrp="1"/>
          </p:cNvSpPr>
          <p:nvPr>
            <p:ph idx="1"/>
          </p:nvPr>
        </p:nvSpPr>
        <p:spPr/>
        <p:txBody>
          <a:bodyPr>
            <a:noAutofit/>
          </a:bodyPr>
          <a:lstStyle/>
          <a:p>
            <a:pPr marL="0" indent="0">
              <a:buNone/>
            </a:pPr>
            <a:r>
              <a:rPr lang="nl-NL" sz="2400" dirty="0" err="1" smtClean="0"/>
              <a:t>Speelpraten</a:t>
            </a:r>
            <a:r>
              <a:rPr lang="nl-NL" sz="2400" dirty="0" smtClean="0"/>
              <a:t>: 	spelen met de taal, plezier hebben, klanten 			en woorden benoemen</a:t>
            </a:r>
          </a:p>
          <a:p>
            <a:pPr marL="0" indent="0">
              <a:buNone/>
            </a:pPr>
            <a:r>
              <a:rPr lang="nl-NL" sz="2400" dirty="0" err="1" smtClean="0"/>
              <a:t>Doenpraten</a:t>
            </a:r>
            <a:r>
              <a:rPr lang="nl-NL" sz="2400" dirty="0" smtClean="0"/>
              <a:t>: 	woorden geven aan handelingen </a:t>
            </a:r>
          </a:p>
          <a:p>
            <a:pPr marL="0" indent="0">
              <a:buNone/>
            </a:pPr>
            <a:r>
              <a:rPr lang="nl-NL" sz="2400" dirty="0" err="1" smtClean="0"/>
              <a:t>Denkpraten</a:t>
            </a:r>
            <a:r>
              <a:rPr lang="nl-NL" sz="2400" dirty="0" smtClean="0"/>
              <a:t>: 	waar kun je aan denken  (gebeurtenissen, 				gevoelens, gedachten)</a:t>
            </a:r>
          </a:p>
          <a:p>
            <a:pPr marL="0" indent="0">
              <a:buNone/>
            </a:pPr>
            <a:r>
              <a:rPr lang="nl-NL" sz="2400" dirty="0" err="1" smtClean="0"/>
              <a:t>Steunpraten</a:t>
            </a:r>
            <a:r>
              <a:rPr lang="nl-NL" sz="2400" dirty="0" smtClean="0"/>
              <a:t>:	ondersteuning taal bieden </a:t>
            </a:r>
            <a:endParaRPr lang="nl-NL" sz="2400" dirty="0"/>
          </a:p>
        </p:txBody>
      </p:sp>
    </p:spTree>
    <p:extLst>
      <p:ext uri="{BB962C8B-B14F-4D97-AF65-F5344CB8AC3E}">
        <p14:creationId xmlns:p14="http://schemas.microsoft.com/office/powerpoint/2010/main" val="738420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Werkblad ik zie ik zie </a:t>
            </a:r>
            <a:endParaRPr lang="nl-NL" dirty="0"/>
          </a:p>
        </p:txBody>
      </p:sp>
      <p:sp>
        <p:nvSpPr>
          <p:cNvPr id="3" name="Tijdelijke aanduiding voor inhoud 2"/>
          <p:cNvSpPr>
            <a:spLocks noGrp="1"/>
          </p:cNvSpPr>
          <p:nvPr>
            <p:ph idx="1"/>
          </p:nvPr>
        </p:nvSpPr>
        <p:spPr>
          <a:xfrm>
            <a:off x="1130270" y="2171768"/>
            <a:ext cx="9603275" cy="1546791"/>
          </a:xfrm>
        </p:spPr>
        <p:txBody>
          <a:bodyPr>
            <a:normAutofit fontScale="25000" lnSpcReduction="20000"/>
          </a:bodyPr>
          <a:lstStyle/>
          <a:p>
            <a:pPr>
              <a:buFont typeface="Wingdings" panose="05000000000000000000" pitchFamily="2" charset="2"/>
              <a:buChar char="§"/>
            </a:pPr>
            <a:r>
              <a:rPr lang="nl-NL" sz="8000" dirty="0" smtClean="0"/>
              <a:t>Kies drie platen uit die je aanspreken.</a:t>
            </a:r>
          </a:p>
          <a:p>
            <a:pPr>
              <a:buFont typeface="Wingdings" panose="05000000000000000000" pitchFamily="2" charset="2"/>
              <a:buChar char="§"/>
            </a:pPr>
            <a:r>
              <a:rPr lang="nl-NL" sz="8000" dirty="0" smtClean="0"/>
              <a:t>Vat samen wat je hebt geleerd. Beantwoord onderstaande vragen. </a:t>
            </a:r>
          </a:p>
          <a:p>
            <a:pPr>
              <a:buFont typeface="Wingdings" panose="05000000000000000000" pitchFamily="2" charset="2"/>
              <a:buChar char="§"/>
            </a:pPr>
            <a:r>
              <a:rPr lang="nl-NL" sz="8000" dirty="0" smtClean="0"/>
              <a:t>Maak de opdracht en bespreek hem daarna met je buur. </a:t>
            </a:r>
          </a:p>
          <a:p>
            <a:pPr marL="0" indent="0">
              <a:buNone/>
            </a:pPr>
            <a:r>
              <a:rPr lang="nl-NL" sz="8000" dirty="0" smtClean="0"/>
              <a:t/>
            </a:r>
            <a:br>
              <a:rPr lang="nl-NL" sz="8000" dirty="0" smtClean="0"/>
            </a:br>
            <a:r>
              <a:rPr lang="nl-NL" sz="8000" b="1" dirty="0" smtClean="0"/>
              <a:t>Welk soort materiaal?</a:t>
            </a:r>
            <a:br>
              <a:rPr lang="nl-NL" sz="8000" b="1" dirty="0" smtClean="0"/>
            </a:br>
            <a:r>
              <a:rPr lang="nl-NL" sz="8000" b="1" dirty="0" smtClean="0"/>
              <a:t>Welk soort spel?</a:t>
            </a:r>
          </a:p>
          <a:p>
            <a:pPr marL="0" indent="0">
              <a:buNone/>
            </a:pPr>
            <a:r>
              <a:rPr lang="nl-NL" sz="8000" b="1" dirty="0" smtClean="0"/>
              <a:t>Welk soort praten?</a:t>
            </a:r>
          </a:p>
          <a:p>
            <a:pPr marL="0" indent="0">
              <a:buNone/>
            </a:pPr>
            <a:r>
              <a:rPr lang="nl-NL" sz="8000" b="1" dirty="0" smtClean="0"/>
              <a:t>Hoe verbinden?</a:t>
            </a:r>
          </a:p>
          <a:p>
            <a:pPr marL="0" indent="0">
              <a:buNone/>
            </a:pPr>
            <a:r>
              <a:rPr lang="nl-NL" sz="8000" b="1" dirty="0" smtClean="0"/>
              <a:t>Hoe verrijken? </a:t>
            </a:r>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850861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Spiegelblad </a:t>
            </a:r>
            <a:endParaRPr lang="nl-NL" dirty="0"/>
          </a:p>
        </p:txBody>
      </p:sp>
      <p:sp>
        <p:nvSpPr>
          <p:cNvPr id="3" name="Tijdelijke aanduiding voor inhoud 2"/>
          <p:cNvSpPr>
            <a:spLocks noGrp="1"/>
          </p:cNvSpPr>
          <p:nvPr>
            <p:ph idx="1"/>
          </p:nvPr>
        </p:nvSpPr>
        <p:spPr/>
        <p:txBody>
          <a:bodyPr/>
          <a:lstStyle/>
          <a:p>
            <a:r>
              <a:rPr lang="nl-NL" dirty="0" smtClean="0"/>
              <a:t>Elke week vul je het spiegelblad in, deze stop je in de portfolio </a:t>
            </a:r>
            <a:endParaRPr lang="nl-NL" dirty="0"/>
          </a:p>
          <a:p>
            <a:r>
              <a:rPr lang="nl-NL" dirty="0" smtClean="0"/>
              <a:t>Kijk jezelf in de spiegel en zoek de verbinding met de praktijk </a:t>
            </a:r>
          </a:p>
          <a:p>
            <a:pPr marL="0" indent="0">
              <a:buNone/>
            </a:pPr>
            <a:endParaRPr lang="nl-NL" dirty="0" smtClean="0"/>
          </a:p>
        </p:txBody>
      </p:sp>
    </p:spTree>
    <p:extLst>
      <p:ext uri="{BB962C8B-B14F-4D97-AF65-F5344CB8AC3E}">
        <p14:creationId xmlns:p14="http://schemas.microsoft.com/office/powerpoint/2010/main" val="292745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41187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a:t>
            </a:r>
            <a:r>
              <a:rPr lang="nl-NL" dirty="0" smtClean="0"/>
              <a:t> do: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Handleiding doornemen </a:t>
            </a:r>
          </a:p>
          <a:p>
            <a:r>
              <a:rPr lang="nl-NL" dirty="0" smtClean="0"/>
              <a:t>Wat is VVE (opdracht)</a:t>
            </a:r>
          </a:p>
          <a:p>
            <a:pPr marL="0" indent="0">
              <a:buNone/>
            </a:pPr>
            <a:r>
              <a:rPr lang="nl-NL" u="sng" dirty="0" smtClean="0"/>
              <a:t>PAUZE</a:t>
            </a:r>
          </a:p>
          <a:p>
            <a:pPr marL="0" indent="0">
              <a:buNone/>
            </a:pPr>
            <a:r>
              <a:rPr lang="nl-NL" dirty="0" smtClean="0"/>
              <a:t>Thema 1: Bouwen aan spelverhalen</a:t>
            </a:r>
          </a:p>
          <a:p>
            <a:r>
              <a:rPr lang="nl-NL" dirty="0" smtClean="0"/>
              <a:t>Opdracht 1: Ontdek en speel</a:t>
            </a:r>
          </a:p>
          <a:p>
            <a:r>
              <a:rPr lang="nl-NL" dirty="0" smtClean="0"/>
              <a:t>Opdracht 2: Ik zie, ik zie </a:t>
            </a:r>
          </a:p>
          <a:p>
            <a:r>
              <a:rPr lang="nl-NL" dirty="0" smtClean="0"/>
              <a:t>Opdracht 3: Spiegelblad les 1 </a:t>
            </a:r>
            <a:endParaRPr lang="nl-NL" dirty="0"/>
          </a:p>
        </p:txBody>
      </p:sp>
      <p:pic>
        <p:nvPicPr>
          <p:cNvPr id="4" name="Afbeelding 3"/>
          <p:cNvPicPr>
            <a:picLocks noChangeAspect="1"/>
          </p:cNvPicPr>
          <p:nvPr/>
        </p:nvPicPr>
        <p:blipFill>
          <a:blip r:embed="rId2"/>
          <a:stretch>
            <a:fillRect/>
          </a:stretch>
        </p:blipFill>
        <p:spPr>
          <a:xfrm>
            <a:off x="7419703" y="2290489"/>
            <a:ext cx="2830286" cy="2903991"/>
          </a:xfrm>
          <a:prstGeom prst="rect">
            <a:avLst/>
          </a:prstGeom>
        </p:spPr>
      </p:pic>
    </p:spTree>
    <p:extLst>
      <p:ext uri="{BB962C8B-B14F-4D97-AF65-F5344CB8AC3E}">
        <p14:creationId xmlns:p14="http://schemas.microsoft.com/office/powerpoint/2010/main" val="411438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Ontwikkelingsgericht werken </a:t>
            </a:r>
            <a:endParaRPr lang="nl-NL" dirty="0"/>
          </a:p>
        </p:txBody>
      </p:sp>
      <p:sp>
        <p:nvSpPr>
          <p:cNvPr id="3" name="Tijdelijke aanduiding voor inhoud 2"/>
          <p:cNvSpPr>
            <a:spLocks noGrp="1"/>
          </p:cNvSpPr>
          <p:nvPr>
            <p:ph idx="1"/>
          </p:nvPr>
        </p:nvSpPr>
        <p:spPr>
          <a:xfrm>
            <a:off x="792480" y="1994263"/>
            <a:ext cx="10720251" cy="3971108"/>
          </a:xfrm>
        </p:spPr>
        <p:txBody>
          <a:bodyPr>
            <a:noAutofit/>
          </a:bodyPr>
          <a:lstStyle/>
          <a:p>
            <a:pPr marL="0" indent="0">
              <a:buNone/>
            </a:pPr>
            <a:r>
              <a:rPr lang="nl-NL" sz="1800" b="1" dirty="0" smtClean="0"/>
              <a:t>Doelen van vandaag:</a:t>
            </a:r>
            <a:endParaRPr lang="nl-NL" sz="1800" b="1" dirty="0"/>
          </a:p>
          <a:p>
            <a:pPr marL="457200" indent="-457200">
              <a:buAutoNum type="arabicPeriod"/>
            </a:pPr>
            <a:r>
              <a:rPr lang="nl-NL" sz="1800" dirty="0" smtClean="0"/>
              <a:t>Je kent het onderwerp van de lessen</a:t>
            </a:r>
          </a:p>
          <a:p>
            <a:pPr marL="457200" indent="-457200">
              <a:buAutoNum type="arabicPeriod"/>
            </a:pPr>
            <a:r>
              <a:rPr lang="nl-NL" sz="1800" dirty="0" smtClean="0"/>
              <a:t>Je kunt aangeven wat deze lessen voor jou opleveren</a:t>
            </a:r>
          </a:p>
          <a:p>
            <a:pPr marL="457200" indent="-457200">
              <a:buAutoNum type="arabicPeriod"/>
            </a:pPr>
            <a:r>
              <a:rPr lang="nl-NL" sz="1800" dirty="0" smtClean="0"/>
              <a:t>Je weet hoe je de studiepunten verdient</a:t>
            </a:r>
          </a:p>
          <a:p>
            <a:pPr marL="457200" indent="-457200">
              <a:buAutoNum type="arabicPeriod"/>
            </a:pPr>
            <a:r>
              <a:rPr lang="nl-NL" sz="1800" dirty="0" smtClean="0"/>
              <a:t>Je weet aan welke werkprocessen je werkt</a:t>
            </a:r>
          </a:p>
          <a:p>
            <a:pPr marL="457200" indent="-457200">
              <a:buAutoNum type="arabicPeriod"/>
            </a:pPr>
            <a:r>
              <a:rPr lang="nl-NL" sz="1800" dirty="0" smtClean="0"/>
              <a:t>Je weet aan welke </a:t>
            </a:r>
            <a:r>
              <a:rPr lang="nl-NL" sz="1800" dirty="0" err="1" smtClean="0"/>
              <a:t>OO’s</a:t>
            </a:r>
            <a:r>
              <a:rPr lang="nl-NL" sz="1800" dirty="0" smtClean="0"/>
              <a:t> deze lessen gekoppeld zijn</a:t>
            </a:r>
          </a:p>
          <a:p>
            <a:pPr marL="0" indent="0">
              <a:buNone/>
            </a:pPr>
            <a:r>
              <a:rPr lang="nl-NL" sz="1800" dirty="0" smtClean="0"/>
              <a:t>-----------------------------------------------------------------------------</a:t>
            </a:r>
          </a:p>
          <a:p>
            <a:pPr marL="457200" indent="-457200">
              <a:buAutoNum type="arabicPeriod"/>
            </a:pPr>
            <a:r>
              <a:rPr lang="nl-NL" sz="1800" dirty="0" smtClean="0"/>
              <a:t>Je kunt uitleggen wat VVE is en wat het doel is </a:t>
            </a:r>
          </a:p>
          <a:p>
            <a:pPr marL="457200" indent="-457200">
              <a:buAutoNum type="arabicPeriod"/>
            </a:pPr>
            <a:r>
              <a:rPr lang="nl-NL" sz="1800" dirty="0" smtClean="0"/>
              <a:t>Je kent tenminste </a:t>
            </a:r>
            <a:r>
              <a:rPr lang="nl-NL" sz="1800" dirty="0" err="1" smtClean="0"/>
              <a:t>tenminste</a:t>
            </a:r>
            <a:r>
              <a:rPr lang="nl-NL" sz="1800" dirty="0" smtClean="0"/>
              <a:t> 4 erkende VVE-programma’s </a:t>
            </a:r>
          </a:p>
        </p:txBody>
      </p:sp>
    </p:spTree>
    <p:extLst>
      <p:ext uri="{BB962C8B-B14F-4D97-AF65-F5344CB8AC3E}">
        <p14:creationId xmlns:p14="http://schemas.microsoft.com/office/powerpoint/2010/main" val="335724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 de slag</a:t>
            </a:r>
            <a:endParaRPr lang="nl-NL" dirty="0"/>
          </a:p>
        </p:txBody>
      </p:sp>
      <p:sp>
        <p:nvSpPr>
          <p:cNvPr id="3" name="Tijdelijke aanduiding voor inhoud 2"/>
          <p:cNvSpPr>
            <a:spLocks noGrp="1"/>
          </p:cNvSpPr>
          <p:nvPr>
            <p:ph idx="1"/>
          </p:nvPr>
        </p:nvSpPr>
        <p:spPr/>
        <p:txBody>
          <a:bodyPr/>
          <a:lstStyle/>
          <a:p>
            <a:r>
              <a:rPr lang="nl-NL" dirty="0" smtClean="0"/>
              <a:t>Opdracht handleiding blz. 7 </a:t>
            </a:r>
            <a:r>
              <a:rPr lang="nl-NL" dirty="0" smtClean="0">
                <a:sym typeface="Wingdings" panose="05000000000000000000" pitchFamily="2" charset="2"/>
              </a:rPr>
              <a:t> klassikaal nabespreken </a:t>
            </a:r>
          </a:p>
          <a:p>
            <a:r>
              <a:rPr lang="nl-NL" dirty="0" smtClean="0">
                <a:sym typeface="Wingdings" panose="05000000000000000000" pitchFamily="2" charset="2"/>
              </a:rPr>
              <a:t>Opdracht VVE 60 min blz. 7  klassikaal nabespreken</a:t>
            </a:r>
          </a:p>
          <a:p>
            <a:endParaRPr lang="nl-NL" dirty="0">
              <a:sym typeface="Wingdings" panose="05000000000000000000" pitchFamily="2" charset="2"/>
            </a:endParaRPr>
          </a:p>
          <a:p>
            <a:r>
              <a:rPr lang="nl-NL" dirty="0" smtClean="0">
                <a:sym typeface="Wingdings" panose="05000000000000000000" pitchFamily="2" charset="2"/>
              </a:rPr>
              <a:t>Opdracht in groepen na die tijd</a:t>
            </a:r>
            <a:endParaRPr lang="nl-NL" dirty="0"/>
          </a:p>
        </p:txBody>
      </p:sp>
      <p:pic>
        <p:nvPicPr>
          <p:cNvPr id="4" name="Afbeelding 3"/>
          <p:cNvPicPr>
            <a:picLocks noChangeAspect="1"/>
          </p:cNvPicPr>
          <p:nvPr/>
        </p:nvPicPr>
        <p:blipFill>
          <a:blip r:embed="rId2"/>
          <a:stretch>
            <a:fillRect/>
          </a:stretch>
        </p:blipFill>
        <p:spPr>
          <a:xfrm>
            <a:off x="8318277" y="3544541"/>
            <a:ext cx="3426975" cy="2581757"/>
          </a:xfrm>
          <a:prstGeom prst="rect">
            <a:avLst/>
          </a:prstGeom>
        </p:spPr>
      </p:pic>
      <p:pic>
        <p:nvPicPr>
          <p:cNvPr id="5" name="Afbeelding 4"/>
          <p:cNvPicPr>
            <a:picLocks noChangeAspect="1"/>
          </p:cNvPicPr>
          <p:nvPr/>
        </p:nvPicPr>
        <p:blipFill>
          <a:blip r:embed="rId3"/>
          <a:stretch>
            <a:fillRect/>
          </a:stretch>
        </p:blipFill>
        <p:spPr>
          <a:xfrm>
            <a:off x="1416007" y="4175466"/>
            <a:ext cx="4733677" cy="2581757"/>
          </a:xfrm>
          <a:prstGeom prst="rect">
            <a:avLst/>
          </a:prstGeom>
        </p:spPr>
      </p:pic>
    </p:spTree>
    <p:extLst>
      <p:ext uri="{BB962C8B-B14F-4D97-AF65-F5344CB8AC3E}">
        <p14:creationId xmlns:p14="http://schemas.microsoft.com/office/powerpoint/2010/main" val="68584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Take a break! </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36915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doelen</a:t>
            </a:r>
            <a:endParaRPr lang="nl-NL" dirty="0"/>
          </a:p>
        </p:txBody>
      </p:sp>
      <p:sp>
        <p:nvSpPr>
          <p:cNvPr id="3" name="Tijdelijke aanduiding voor inhoud 2"/>
          <p:cNvSpPr>
            <a:spLocks noGrp="1"/>
          </p:cNvSpPr>
          <p:nvPr>
            <p:ph idx="1"/>
          </p:nvPr>
        </p:nvSpPr>
        <p:spPr/>
        <p:txBody>
          <a:bodyPr/>
          <a:lstStyle/>
          <a:p>
            <a:r>
              <a:rPr lang="nl-NL" dirty="0" smtClean="0"/>
              <a:t>Kunnen materialen inzetten om spel en taal te stimuleren </a:t>
            </a:r>
          </a:p>
          <a:p>
            <a:r>
              <a:rPr lang="nl-NL" dirty="0" smtClean="0"/>
              <a:t>Weten volgens welke ontwikkeling constructiespel verloopt </a:t>
            </a:r>
          </a:p>
          <a:p>
            <a:r>
              <a:rPr lang="nl-NL" dirty="0" smtClean="0"/>
              <a:t>Kennen de verschillen tussen praatvormen: </a:t>
            </a:r>
            <a:r>
              <a:rPr lang="nl-NL" dirty="0" err="1" smtClean="0"/>
              <a:t>speelpraten</a:t>
            </a:r>
            <a:r>
              <a:rPr lang="nl-NL" dirty="0" smtClean="0"/>
              <a:t>, </a:t>
            </a:r>
            <a:r>
              <a:rPr lang="nl-NL" dirty="0" err="1" smtClean="0"/>
              <a:t>doenpraten</a:t>
            </a:r>
            <a:r>
              <a:rPr lang="nl-NL" dirty="0" smtClean="0"/>
              <a:t>, </a:t>
            </a:r>
            <a:r>
              <a:rPr lang="nl-NL" dirty="0" err="1" smtClean="0"/>
              <a:t>denkpraten</a:t>
            </a:r>
            <a:r>
              <a:rPr lang="nl-NL" dirty="0" smtClean="0"/>
              <a:t> en </a:t>
            </a:r>
            <a:r>
              <a:rPr lang="nl-NL" dirty="0" err="1" smtClean="0"/>
              <a:t>steunpraten</a:t>
            </a:r>
            <a:r>
              <a:rPr lang="nl-NL" dirty="0" smtClean="0"/>
              <a:t> </a:t>
            </a:r>
          </a:p>
          <a:p>
            <a:r>
              <a:rPr lang="nl-NL" dirty="0" smtClean="0"/>
              <a:t>Kennen de SLO/UVA doelen ‘taalontwikkeling jonge kind’ en kunnen deze inzetten om spel te verbinden en te verrijken </a:t>
            </a:r>
            <a:endParaRPr lang="nl-NL" dirty="0"/>
          </a:p>
        </p:txBody>
      </p:sp>
    </p:spTree>
    <p:extLst>
      <p:ext uri="{BB962C8B-B14F-4D97-AF65-F5344CB8AC3E}">
        <p14:creationId xmlns:p14="http://schemas.microsoft.com/office/powerpoint/2010/main" val="260429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1579" y="133959"/>
            <a:ext cx="9603275" cy="1049235"/>
          </a:xfrm>
        </p:spPr>
        <p:txBody>
          <a:bodyPr/>
          <a:lstStyle/>
          <a:p>
            <a:r>
              <a:rPr lang="nl-NL" dirty="0" smtClean="0"/>
              <a:t>Start nieuwe Thema: </a:t>
            </a:r>
            <a:br>
              <a:rPr lang="nl-NL" dirty="0" smtClean="0"/>
            </a:br>
            <a:r>
              <a:rPr lang="nl-NL" dirty="0" smtClean="0"/>
              <a:t>Thema 1:     </a:t>
            </a:r>
            <a:r>
              <a:rPr lang="nl-NL" dirty="0" smtClean="0">
                <a:latin typeface="Arial Black" panose="020B0A04020102020204" pitchFamily="34" charset="0"/>
              </a:rPr>
              <a:t>Bouwen aan spelverhalen </a:t>
            </a:r>
            <a:endParaRPr lang="nl-NL" dirty="0">
              <a:latin typeface="Arial Black" panose="020B0A04020102020204" pitchFamily="34" charset="0"/>
            </a:endParaRPr>
          </a:p>
        </p:txBody>
      </p:sp>
      <p:pic>
        <p:nvPicPr>
          <p:cNvPr id="6" name="irc_mi" descr="Gerelateerde afbeeldi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330" y="4395928"/>
            <a:ext cx="4087836" cy="1661362"/>
          </a:xfrm>
          <a:prstGeom prst="rect">
            <a:avLst/>
          </a:prstGeom>
          <a:noFill/>
          <a:ln>
            <a:noFill/>
          </a:ln>
        </p:spPr>
      </p:pic>
      <p:pic>
        <p:nvPicPr>
          <p:cNvPr id="7" name="irc_mi" descr="Afbeeldingsresultaat voor politie pet">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8939" y="1400150"/>
            <a:ext cx="2425337" cy="1880962"/>
          </a:xfrm>
          <a:prstGeom prst="rect">
            <a:avLst/>
          </a:prstGeom>
          <a:noFill/>
          <a:ln>
            <a:noFill/>
          </a:ln>
        </p:spPr>
      </p:pic>
      <p:pic>
        <p:nvPicPr>
          <p:cNvPr id="8" name="Afbeelding 7"/>
          <p:cNvPicPr>
            <a:picLocks noChangeAspect="1"/>
          </p:cNvPicPr>
          <p:nvPr/>
        </p:nvPicPr>
        <p:blipFill>
          <a:blip r:embed="rId6"/>
          <a:stretch>
            <a:fillRect/>
          </a:stretch>
        </p:blipFill>
        <p:spPr>
          <a:xfrm>
            <a:off x="9386048" y="1539862"/>
            <a:ext cx="2446399" cy="1601538"/>
          </a:xfrm>
          <a:prstGeom prst="rect">
            <a:avLst/>
          </a:prstGeom>
        </p:spPr>
      </p:pic>
      <p:pic>
        <p:nvPicPr>
          <p:cNvPr id="9" name="irc_mi" descr="Afbeeldingsresultaat voor meet lint">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180330" y="3572827"/>
            <a:ext cx="3481251" cy="775699"/>
          </a:xfrm>
          <a:prstGeom prst="rect">
            <a:avLst/>
          </a:prstGeom>
          <a:noFill/>
          <a:ln>
            <a:noFill/>
          </a:ln>
        </p:spPr>
      </p:pic>
      <p:pic>
        <p:nvPicPr>
          <p:cNvPr id="10" name="irc_mi" descr="Afbeeldingsresultaat voor hamer">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3016" y="4621097"/>
            <a:ext cx="1694988" cy="1436193"/>
          </a:xfrm>
          <a:prstGeom prst="rect">
            <a:avLst/>
          </a:prstGeom>
          <a:noFill/>
          <a:ln>
            <a:noFill/>
          </a:ln>
        </p:spPr>
      </p:pic>
      <p:pic>
        <p:nvPicPr>
          <p:cNvPr id="11" name="irc_mi" descr="Afbeeldingsresultaat voor hout">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3335237" y="1945132"/>
            <a:ext cx="2906486" cy="1805940"/>
          </a:xfrm>
          <a:prstGeom prst="rect">
            <a:avLst/>
          </a:prstGeom>
          <a:noFill/>
          <a:ln>
            <a:noFill/>
          </a:ln>
        </p:spPr>
      </p:pic>
      <p:pic>
        <p:nvPicPr>
          <p:cNvPr id="13" name="irc_mi" descr="Afbeeldingsresultaat voor wol">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6356164" y="3572827"/>
            <a:ext cx="2698569" cy="1581150"/>
          </a:xfrm>
          <a:prstGeom prst="rect">
            <a:avLst/>
          </a:prstGeom>
          <a:noFill/>
          <a:ln>
            <a:noFill/>
          </a:ln>
        </p:spPr>
      </p:pic>
      <p:pic>
        <p:nvPicPr>
          <p:cNvPr id="15" name="Afbeelding 14"/>
          <p:cNvPicPr>
            <a:picLocks noChangeAspect="1"/>
          </p:cNvPicPr>
          <p:nvPr/>
        </p:nvPicPr>
        <p:blipFill>
          <a:blip r:embed="rId15"/>
          <a:stretch>
            <a:fillRect/>
          </a:stretch>
        </p:blipFill>
        <p:spPr>
          <a:xfrm>
            <a:off x="9386048" y="4055596"/>
            <a:ext cx="2339788" cy="1752373"/>
          </a:xfrm>
          <a:prstGeom prst="rect">
            <a:avLst/>
          </a:prstGeom>
        </p:spPr>
      </p:pic>
      <p:pic>
        <p:nvPicPr>
          <p:cNvPr id="16" name="Afbeelding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0330" y="1302698"/>
            <a:ext cx="3103511" cy="2167220"/>
          </a:xfrm>
          <a:prstGeom prst="rect">
            <a:avLst/>
          </a:prstGeom>
        </p:spPr>
      </p:pic>
    </p:spTree>
    <p:extLst>
      <p:ext uri="{BB962C8B-B14F-4D97-AF65-F5344CB8AC3E}">
        <p14:creationId xmlns:p14="http://schemas.microsoft.com/office/powerpoint/2010/main" val="81207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Invullen werkblad 1 : ontdek en speel</a:t>
            </a:r>
            <a:endParaRPr lang="nl-NL" dirty="0"/>
          </a:p>
        </p:txBody>
      </p:sp>
      <p:sp>
        <p:nvSpPr>
          <p:cNvPr id="3" name="Tijdelijke aanduiding voor inhoud 2"/>
          <p:cNvSpPr>
            <a:spLocks noGrp="1"/>
          </p:cNvSpPr>
          <p:nvPr>
            <p:ph idx="1"/>
          </p:nvPr>
        </p:nvSpPr>
        <p:spPr/>
        <p:txBody>
          <a:bodyPr/>
          <a:lstStyle/>
          <a:p>
            <a:r>
              <a:rPr lang="nl-NL" dirty="0" smtClean="0"/>
              <a:t>Klassikaal nabespreken </a:t>
            </a:r>
            <a:endParaRPr lang="nl-NL" dirty="0"/>
          </a:p>
        </p:txBody>
      </p:sp>
    </p:spTree>
    <p:extLst>
      <p:ext uri="{BB962C8B-B14F-4D97-AF65-F5344CB8AC3E}">
        <p14:creationId xmlns:p14="http://schemas.microsoft.com/office/powerpoint/2010/main" val="39163036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2E395C1C285249B17445C057ECAD08" ma:contentTypeVersion="12" ma:contentTypeDescription="Create a new document." ma:contentTypeScope="" ma:versionID="bffae5b5c65178593fbf43fa19607db4">
  <xsd:schema xmlns:xsd="http://www.w3.org/2001/XMLSchema" xmlns:xs="http://www.w3.org/2001/XMLSchema" xmlns:p="http://schemas.microsoft.com/office/2006/metadata/properties" xmlns:ns3="5a2c37fb-8963-434e-949e-995bf3a73eb7" xmlns:ns4="429100cf-d2c6-40a8-8a28-62627222bc4c" targetNamespace="http://schemas.microsoft.com/office/2006/metadata/properties" ma:root="true" ma:fieldsID="681686dde257eede7490c3ca5dfc8cc9" ns3:_="" ns4:_="">
    <xsd:import namespace="5a2c37fb-8963-434e-949e-995bf3a73eb7"/>
    <xsd:import namespace="429100cf-d2c6-40a8-8a28-62627222bc4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c37fb-8963-434e-949e-995bf3a73e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29100cf-d2c6-40a8-8a28-62627222bc4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C1B6E-66F7-4B18-9773-27677C473C36}">
  <ds:schemaRefs>
    <ds:schemaRef ds:uri="http://schemas.microsoft.com/sharepoint/v3/contenttype/forms"/>
  </ds:schemaRefs>
</ds:datastoreItem>
</file>

<file path=customXml/itemProps2.xml><?xml version="1.0" encoding="utf-8"?>
<ds:datastoreItem xmlns:ds="http://schemas.openxmlformats.org/officeDocument/2006/customXml" ds:itemID="{EF2491D8-E927-41B5-BC71-885637AF9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2c37fb-8963-434e-949e-995bf3a73eb7"/>
    <ds:schemaRef ds:uri="429100cf-d2c6-40a8-8a28-62627222b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213E6F-9845-4BB7-BB6E-ADC3DE586B4F}">
  <ds:schemaRefs>
    <ds:schemaRef ds:uri="http://purl.org/dc/dcmitype/"/>
    <ds:schemaRef ds:uri="http://schemas.microsoft.com/office/infopath/2007/PartnerControls"/>
    <ds:schemaRef ds:uri="http://purl.org/dc/elements/1.1/"/>
    <ds:schemaRef ds:uri="http://schemas.microsoft.com/office/2006/metadata/properties"/>
    <ds:schemaRef ds:uri="429100cf-d2c6-40a8-8a28-62627222bc4c"/>
    <ds:schemaRef ds:uri="http://purl.org/dc/terms/"/>
    <ds:schemaRef ds:uri="http://schemas.openxmlformats.org/package/2006/metadata/core-properties"/>
    <ds:schemaRef ds:uri="http://schemas.microsoft.com/office/2006/documentManagement/types"/>
    <ds:schemaRef ds:uri="5a2c37fb-8963-434e-949e-995bf3a73e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TM10001114[[fn=Galerie]]</Template>
  <TotalTime>109</TotalTime>
  <Words>789</Words>
  <Application>Microsoft Office PowerPoint</Application>
  <PresentationFormat>Breedbeeld</PresentationFormat>
  <Paragraphs>95</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Arial Black</vt:lpstr>
      <vt:lpstr>Century Gothic</vt:lpstr>
      <vt:lpstr>Wingdings</vt:lpstr>
      <vt:lpstr>Gallery</vt:lpstr>
      <vt:lpstr>Ontwikkelingsgericht werken</vt:lpstr>
      <vt:lpstr>PowerPoint-presentatie</vt:lpstr>
      <vt:lpstr>To do: </vt:lpstr>
      <vt:lpstr>Ontwikkelingsgericht werken </vt:lpstr>
      <vt:lpstr>Aan de slag</vt:lpstr>
      <vt:lpstr>Take a break! </vt:lpstr>
      <vt:lpstr>doelen</vt:lpstr>
      <vt:lpstr>Start nieuwe Thema:  Thema 1:     Bouwen aan spelverhalen </vt:lpstr>
      <vt:lpstr>Invullen werkblad 1 : ontdek en speel</vt:lpstr>
      <vt:lpstr>Opdracht: Ontdek en speel </vt:lpstr>
      <vt:lpstr> Verschillende Spelvormen </vt:lpstr>
      <vt:lpstr>Het Constructiespel </vt:lpstr>
      <vt:lpstr> Het verbinden van taal en spel </vt:lpstr>
      <vt:lpstr>Praten met kinderen  soorten praten </vt:lpstr>
      <vt:lpstr>Opdracht: Werkblad ik zie ik zie </vt:lpstr>
      <vt:lpstr>Spiegelblad </vt:lpstr>
    </vt:vector>
  </TitlesOfParts>
  <Company>Drenthe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Buls, Pien</dc:creator>
  <cp:lastModifiedBy>Buls, Pien</cp:lastModifiedBy>
  <cp:revision>12</cp:revision>
  <dcterms:created xsi:type="dcterms:W3CDTF">2020-02-06T13:01:13Z</dcterms:created>
  <dcterms:modified xsi:type="dcterms:W3CDTF">2020-02-07T10:12:32Z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0x010100732E395C1C285249B17445C057ECAD08</vt:lpwstr>
  </property>
</Properties>
</file>